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23121-18F0-40A3-B545-3F5754375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664A0-BF9D-4BF8-A5AC-DEE9DE564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6DB37-C931-4633-880E-08B5F28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64782-A0EF-4930-BE2B-D9E7491E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FA765-678D-4F69-8FB5-53B2523B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167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ABDB-CECF-413F-A7FA-5F67EADC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FFF8AE-D31A-444F-8927-765B484A5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6B9CB-5687-4AA1-8018-6FE00D12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785121-CD92-4209-9B3C-FBFAF907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842A9B-2FB5-4211-AA67-22688F28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542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41E59E-E8F8-480F-B723-4176910EE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AB0C2F-64CE-4A0D-ABCB-7480C4F20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7FEB4-FD67-4875-B070-82698E86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158DC-4566-441B-8170-762EBF8F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1DBF4-8450-47A9-86FE-61133E99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793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A75EF-6BE4-4708-8241-F3D17E57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20F4E2-D1CF-417C-BA56-3648E6058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A18FD3-FD25-4816-BDBC-8BB8339E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B70C5A-D5E7-4648-900A-BF16D10B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8B717-0D45-40CC-94F6-550A0097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971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A2C0-B982-44EE-A6E8-3F088E26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72AE9C-C8D7-4A64-811B-45A27C2B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7C587-1163-4865-B8EF-1ADFB263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58D33-C8E9-4809-ACC2-0A140A3C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3B6EF-037B-423C-A665-87EE527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888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56788-B65D-4CC2-B89F-E90F8474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B11E6-0922-47A8-9448-203654D57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95BD12-C391-4FA8-8888-24FC621AE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332D4-073D-4139-AF3C-228BCAC2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4B5D8D-465C-4BC3-A647-06BA90C3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223276-873D-4197-8E8D-A563E34E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70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A75BD-07D4-4500-9154-EEEE1688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3F6036-4964-4F76-B492-A390006BF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98C6-4CD5-4BEE-A7B9-335E9F22F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0E204F-BCC4-49C9-B53E-82398F168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FC1FC8-2760-493B-8C54-3AACA6AE7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F43F38-006E-4D5D-9E65-E960A235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CD47F4-9037-4958-8FB8-70677363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C54904-F0FE-412B-9F3B-9F19CD28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714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8A131-313B-4A30-A018-E00292E6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BB8925-F94B-42BF-9BAE-4B385828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97ED4B-78E7-46B4-AF55-C1AFFD4E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0C95C-4F46-4947-B4E4-9EC5F00B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089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A5B203-9687-49F1-B816-DE47D20E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CB9EB7-1F56-4AD8-8FCC-CC463152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15B7B8-8F74-42C7-B1D2-5AFF5F95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118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DC876-77C3-458D-95E3-D83A4BA2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99B19-263C-4A4E-B1B7-22A4FBBC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E644EF-8A05-461C-87EE-40A00CC7A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96E38E-5EDB-47FF-90EB-6BB03D35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62AA07-66B3-4608-8268-129E2535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560E11-A443-4C69-9040-CECC17C0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21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E4335-BC4F-41DD-9EC3-48C30898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A76141-F5FD-44C6-8C41-FB58A43E3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96776-0364-494E-8379-631BAE71A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AD237E-1BD9-4750-92C8-2A887F56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7FFAFC-C1BE-4850-92D7-0962B8C3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F5150-0E10-4986-AC57-33388ED1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75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F96DF8-3BA5-488B-BE80-8D372A3D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658630-021F-408F-9470-4710C0772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7E6744-C6E0-482C-A364-1790C80BB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5BBFD-A720-4430-9538-DD3F5528D169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B65CA-5F9B-40A5-AABA-DF3264AC2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F6D59-3D9F-4A33-9316-F075614DE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265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ise.de/developer/artikel/End-to-End-Tests-mit-Protractor-2461535.html?seite=all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protractortest.org/#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eleniumhq.org/" TargetMode="External"/><Relationship Id="rId5" Type="http://schemas.openxmlformats.org/officeDocument/2006/relationships/hyperlink" Target="https://www.softwaretestingmaterial.com/page-object-model/" TargetMode="External"/><Relationship Id="rId4" Type="http://schemas.openxmlformats.org/officeDocument/2006/relationships/hyperlink" Target="https://www.guru99.com/locators-in-selenium-ide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slide" Target="slide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5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228599" y="145683"/>
            <a:ext cx="653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Selenium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6FA27140-E758-4498-B59C-317AEF44C7B0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B45A184-3165-4457-BD96-D51B6DEA5AB4}"/>
              </a:ext>
            </a:extLst>
          </p:cNvPr>
          <p:cNvGrpSpPr/>
          <p:nvPr/>
        </p:nvGrpSpPr>
        <p:grpSpPr>
          <a:xfrm>
            <a:off x="1209675" y="1457325"/>
            <a:ext cx="9848846" cy="4427821"/>
            <a:chOff x="1209675" y="1457325"/>
            <a:chExt cx="9848846" cy="44278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3B8AA3D-CAC8-492E-AD1F-4AEA387449ED}"/>
                </a:ext>
              </a:extLst>
            </p:cNvPr>
            <p:cNvSpPr/>
            <p:nvPr/>
          </p:nvSpPr>
          <p:spPr>
            <a:xfrm>
              <a:off x="1209675" y="1457325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Systemanforderungsanalyse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57C684A-35AD-4946-A89F-CE0D53C5B88B}"/>
                </a:ext>
              </a:extLst>
            </p:cNvPr>
            <p:cNvSpPr/>
            <p:nvPr/>
          </p:nvSpPr>
          <p:spPr>
            <a:xfrm>
              <a:off x="1495424" y="2448491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Systemarchitektur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7C71BB8-C57C-453D-A46F-CC58C5C686C8}"/>
                </a:ext>
              </a:extLst>
            </p:cNvPr>
            <p:cNvSpPr/>
            <p:nvPr/>
          </p:nvSpPr>
          <p:spPr>
            <a:xfrm>
              <a:off x="1781173" y="3437646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System-Entwurf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1EB6392-FC6E-4495-8012-F5F9D2DF6F77}"/>
                </a:ext>
              </a:extLst>
            </p:cNvPr>
            <p:cNvSpPr/>
            <p:nvPr/>
          </p:nvSpPr>
          <p:spPr>
            <a:xfrm>
              <a:off x="2066922" y="4443130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Software-Architektur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113EB8B-DC99-44FC-8652-90EA855E7B34}"/>
                </a:ext>
              </a:extLst>
            </p:cNvPr>
            <p:cNvSpPr/>
            <p:nvPr/>
          </p:nvSpPr>
          <p:spPr>
            <a:xfrm>
              <a:off x="4514850" y="5465480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Softwareimplementierung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8472481-F3F5-4790-A832-5635EE7A0606}"/>
                </a:ext>
              </a:extLst>
            </p:cNvPr>
            <p:cNvSpPr/>
            <p:nvPr/>
          </p:nvSpPr>
          <p:spPr>
            <a:xfrm>
              <a:off x="6896098" y="4443130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Modul-Tests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44E434B1-FC81-4E97-8B90-4B0EF9805925}"/>
                </a:ext>
              </a:extLst>
            </p:cNvPr>
            <p:cNvSpPr/>
            <p:nvPr/>
          </p:nvSpPr>
          <p:spPr>
            <a:xfrm>
              <a:off x="7181848" y="3423900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Integrations-Tests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FD5C877-9CAC-40D4-8842-5BD736272EDB}"/>
                </a:ext>
              </a:extLst>
            </p:cNvPr>
            <p:cNvSpPr/>
            <p:nvPr/>
          </p:nvSpPr>
          <p:spPr>
            <a:xfrm>
              <a:off x="7467598" y="2448181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System-Tests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7431894-5CA8-4E54-876F-CF5742655EF2}"/>
                </a:ext>
              </a:extLst>
            </p:cNvPr>
            <p:cNvSpPr/>
            <p:nvPr/>
          </p:nvSpPr>
          <p:spPr>
            <a:xfrm>
              <a:off x="7753346" y="1457723"/>
              <a:ext cx="3305175" cy="419666"/>
            </a:xfrm>
            <a:prstGeom prst="rect">
              <a:avLst/>
            </a:prstGeom>
            <a:solidFill>
              <a:schemeClr val="accent3">
                <a:lumMod val="50000"/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>
                  <a:latin typeface="Aharoni" panose="02010803020104030203" pitchFamily="2" charset="-79"/>
                  <a:cs typeface="Aharoni" panose="02010803020104030203" pitchFamily="2" charset="-79"/>
                </a:rPr>
                <a:t>Akzeptanz-Tests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4AD18CE-B0D8-4168-93A0-0A505B77E1F8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>
              <a:off x="2862263" y="1876991"/>
              <a:ext cx="285749" cy="5715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8E15BB3-D7EE-46D5-BFA4-D242563C0AE8}"/>
                </a:ext>
              </a:extLst>
            </p:cNvPr>
            <p:cNvCxnSpPr/>
            <p:nvPr/>
          </p:nvCxnSpPr>
          <p:spPr>
            <a:xfrm>
              <a:off x="3290885" y="2875316"/>
              <a:ext cx="285749" cy="5715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7B59C20-2F3C-4340-81CB-80938519D880}"/>
                </a:ext>
              </a:extLst>
            </p:cNvPr>
            <p:cNvCxnSpPr/>
            <p:nvPr/>
          </p:nvCxnSpPr>
          <p:spPr>
            <a:xfrm>
              <a:off x="3576634" y="3875442"/>
              <a:ext cx="285749" cy="5715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7ABB89E6-62D2-43E6-AB78-4015FB4B72CF}"/>
                </a:ext>
              </a:extLst>
            </p:cNvPr>
            <p:cNvCxnSpPr>
              <a:cxnSpLocks/>
            </p:cNvCxnSpPr>
            <p:nvPr/>
          </p:nvCxnSpPr>
          <p:spPr>
            <a:xfrm>
              <a:off x="4657724" y="4891431"/>
              <a:ext cx="285749" cy="5715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BB45D1A2-9924-4757-B603-31A5F741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529" y="4891431"/>
              <a:ext cx="285750" cy="57092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B594237-D4DC-4F4E-8AE4-0F1692B6E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281" y="3853211"/>
              <a:ext cx="285750" cy="57092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6FFF118-7E26-45E1-9F40-2E0FCDF15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435" y="2875316"/>
              <a:ext cx="285750" cy="57092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F28EBC5E-E2D7-4FF6-8F07-D176000E4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3058" y="1884690"/>
              <a:ext cx="285750" cy="57092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Folienzoom 30">
                <a:extLst>
                  <a:ext uri="{FF2B5EF4-FFF2-40B4-BE49-F238E27FC236}">
                    <a16:creationId xmlns:a16="http://schemas.microsoft.com/office/drawing/2014/main" id="{0E5BFB8D-73F2-4564-A43B-6DC79A66D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06517"/>
                  </p:ext>
                </p:extLst>
              </p:nvPr>
            </p:nvGraphicFramePr>
            <p:xfrm flipH="1">
              <a:off x="9240198" y="2687926"/>
              <a:ext cx="45719" cy="45719"/>
            </p:xfrm>
            <a:graphic>
              <a:graphicData uri="http://schemas.microsoft.com/office/powerpoint/2016/slidezoom">
                <pslz:sldZm>
                  <pslz:sldZmObj sldId="256" cId="4122955897">
                    <pslz:zmPr id="{94B50502-1908-4B49-BD87-AAAD6F29382C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45719" cy="4571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Folienzoom 3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E5BFB8D-73F2-4564-A43B-6DC79A66D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9240198" y="2687926"/>
                <a:ext cx="45719" cy="4571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60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771954" y="383192"/>
            <a:ext cx="49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Quellen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1CA014B-43C7-4571-B79D-6248FB51702B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42AF0-8FB0-429B-8678-0E6DADDC9F3D}"/>
              </a:ext>
            </a:extLst>
          </p:cNvPr>
          <p:cNvSpPr txBox="1"/>
          <p:nvPr/>
        </p:nvSpPr>
        <p:spPr>
          <a:xfrm>
            <a:off x="1000123" y="1600200"/>
            <a:ext cx="102393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https://www.guru99.com/locators-in-selenium-ide.html</a:t>
            </a:r>
            <a:endParaRPr lang="de-A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https://www.softwaretestingmaterial.com/page-object-model/</a:t>
            </a:r>
            <a:endParaRPr lang="de-A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https://www.softwaretestingmaterial.com/page-object-model/</a:t>
            </a:r>
            <a:endParaRPr lang="de-AT" sz="2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https://www.seleniumhq.org/</a:t>
            </a:r>
            <a:endParaRPr lang="de-A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https://www.protractortest.org/#/</a:t>
            </a:r>
            <a:endParaRPr lang="de-A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https://www.heise.de/developer/artikel/End-to-End-Tests-mit-Protractor-2461535.html?seite=all</a:t>
            </a:r>
            <a:endParaRPr lang="de-A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228599" y="145683"/>
            <a:ext cx="653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Selenium</a:t>
            </a: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4477D6-D6B4-47B7-8ED8-900F63555041}"/>
              </a:ext>
            </a:extLst>
          </p:cNvPr>
          <p:cNvGrpSpPr/>
          <p:nvPr/>
        </p:nvGrpSpPr>
        <p:grpSpPr>
          <a:xfrm>
            <a:off x="1230286" y="1693438"/>
            <a:ext cx="9926745" cy="4763941"/>
            <a:chOff x="1716061" y="1779163"/>
            <a:chExt cx="9926745" cy="4763941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08F5203-6EBF-4405-9407-966960993F1E}"/>
                </a:ext>
              </a:extLst>
            </p:cNvPr>
            <p:cNvCxnSpPr>
              <a:cxnSpLocks/>
            </p:cNvCxnSpPr>
            <p:nvPr/>
          </p:nvCxnSpPr>
          <p:spPr>
            <a:xfrm>
              <a:off x="3782828" y="3553823"/>
              <a:ext cx="1636353" cy="91191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D57A3C41-3C33-4C10-A03D-0E65430BA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642" y="3762375"/>
              <a:ext cx="1104463" cy="71585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9" name="Folienzoom 48">
                  <a:extLst>
                    <a:ext uri="{FF2B5EF4-FFF2-40B4-BE49-F238E27FC236}">
                      <a16:creationId xmlns:a16="http://schemas.microsoft.com/office/drawing/2014/main" id="{051C8C73-5B32-4D32-8BBB-01E99583F7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7472574"/>
                    </p:ext>
                  </p:extLst>
                </p:nvPr>
              </p:nvGraphicFramePr>
              <p:xfrm>
                <a:off x="1716061" y="1899477"/>
                <a:ext cx="2234669" cy="2234669"/>
              </p:xfrm>
              <a:graphic>
                <a:graphicData uri="http://schemas.microsoft.com/office/powerpoint/2016/slidezoom">
                  <pslz:sldZm>
                    <pslz:sldZmObj sldId="257" cId="2792861044">
                      <pslz:zmPr id="{4DE48E86-AAE8-4D6D-A5A3-480A62117863}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34669" cy="2234669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9" name="Folienzoom 48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051C8C73-5B32-4D32-8BBB-01E99583F7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0286" y="1813752"/>
                  <a:ext cx="2234669" cy="2234669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1" name="Folienzoom 50">
                  <a:extLst>
                    <a:ext uri="{FF2B5EF4-FFF2-40B4-BE49-F238E27FC236}">
                      <a16:creationId xmlns:a16="http://schemas.microsoft.com/office/drawing/2014/main" id="{0E8D9DFB-ACC9-4D26-8B21-F12FA0FFC1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78617489"/>
                    </p:ext>
                  </p:extLst>
                </p:nvPr>
              </p:nvGraphicFramePr>
              <p:xfrm>
                <a:off x="5257374" y="3608220"/>
                <a:ext cx="2978205" cy="2934884"/>
              </p:xfrm>
              <a:graphic>
                <a:graphicData uri="http://schemas.microsoft.com/office/powerpoint/2016/slidezoom">
                  <pslz:sldZm>
                    <pslz:sldZmObj sldId="258" cId="1768504302">
                      <pslz:zmPr id="{A4306DC7-3887-478F-9506-47CAD7371A06}" imageType="cover" transitionDur="1000">
                        <p166:blipFill xmlns:p166="http://schemas.microsoft.com/office/powerpoint/2016/6/main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978205" cy="293488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1" name="Folienzoom 5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0E8D9DFB-ACC9-4D26-8B21-F12FA0FFC1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1599" y="3522495"/>
                  <a:ext cx="2978205" cy="2934884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1" name="Folienzoom 80">
                  <a:extLst>
                    <a:ext uri="{FF2B5EF4-FFF2-40B4-BE49-F238E27FC236}">
                      <a16:creationId xmlns:a16="http://schemas.microsoft.com/office/drawing/2014/main" id="{1562345B-5939-4842-B0B6-78C09D5521B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1650470"/>
                    </p:ext>
                  </p:extLst>
                </p:nvPr>
              </p:nvGraphicFramePr>
              <p:xfrm>
                <a:off x="8941012" y="1779163"/>
                <a:ext cx="2701794" cy="2536258"/>
              </p:xfrm>
              <a:graphic>
                <a:graphicData uri="http://schemas.microsoft.com/office/powerpoint/2016/slidezoom">
                  <pslz:sldZm>
                    <pslz:sldZmObj sldId="262" cId="2363283736">
                      <pslz:zmPr id="{7F140E68-3B18-4CBE-91BD-71C9F660F6BE}" imageType="cover" transitionDur="10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701794" cy="253625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1" name="Folienzoom 80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1562345B-5939-4842-B0B6-78C09D5521B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5237" y="1693438"/>
                  <a:ext cx="2701794" cy="253625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6FA27140-E758-4498-B59C-317AEF44C7B0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</p:spTree>
    <p:extLst>
      <p:ext uri="{BB962C8B-B14F-4D97-AF65-F5344CB8AC3E}">
        <p14:creationId xmlns:p14="http://schemas.microsoft.com/office/powerpoint/2010/main" val="412295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B00EFD2-04D1-4F4E-B9CC-BD5FE73E797D}"/>
              </a:ext>
            </a:extLst>
          </p:cNvPr>
          <p:cNvGrpSpPr/>
          <p:nvPr/>
        </p:nvGrpSpPr>
        <p:grpSpPr>
          <a:xfrm>
            <a:off x="1152525" y="1111860"/>
            <a:ext cx="4634280" cy="4634280"/>
            <a:chOff x="1019175" y="3046413"/>
            <a:chExt cx="2571750" cy="2571750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7833CF9-4F94-4E89-ABE7-C4D49719C66F}"/>
                </a:ext>
              </a:extLst>
            </p:cNvPr>
            <p:cNvGrpSpPr/>
            <p:nvPr/>
          </p:nvGrpSpPr>
          <p:grpSpPr>
            <a:xfrm>
              <a:off x="1019175" y="3046413"/>
              <a:ext cx="2571750" cy="2571750"/>
              <a:chOff x="1019175" y="3046413"/>
              <a:chExt cx="2571750" cy="2571750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9F09892-09DD-41DC-82AF-39C14B728858}"/>
                  </a:ext>
                </a:extLst>
              </p:cNvPr>
              <p:cNvSpPr/>
              <p:nvPr/>
            </p:nvSpPr>
            <p:spPr>
              <a:xfrm>
                <a:off x="1019175" y="3046413"/>
                <a:ext cx="2571750" cy="2571750"/>
              </a:xfrm>
              <a:prstGeom prst="ellips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35AB0FB-3219-4D3F-9A0A-D2D74592F23C}"/>
                  </a:ext>
                </a:extLst>
              </p:cNvPr>
              <p:cNvSpPr txBox="1"/>
              <p:nvPr/>
            </p:nvSpPr>
            <p:spPr>
              <a:xfrm>
                <a:off x="1394713" y="3716878"/>
                <a:ext cx="1820672" cy="39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40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Selenium IDE</a:t>
                </a:r>
              </a:p>
            </p:txBody>
          </p:sp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F8D113D-C916-400D-BAE2-27742946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8004" y="4287514"/>
              <a:ext cx="1014091" cy="1014091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22ABA8E1-2148-4C28-ABA8-7401E6CAB2E1}"/>
              </a:ext>
            </a:extLst>
          </p:cNvPr>
          <p:cNvSpPr txBox="1"/>
          <p:nvPr/>
        </p:nvSpPr>
        <p:spPr>
          <a:xfrm>
            <a:off x="6882180" y="2320034"/>
            <a:ext cx="4895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 Add-on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Einfache Testerstellung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Auf Firefox beschränkt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Keine bedingten Statements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Keine Schleifen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25" name="Grafik 2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82E5577-5B81-4665-B9E7-E154466C0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" y="0"/>
            <a:ext cx="791464" cy="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6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451357D-9069-404B-8D93-C5C1F7825B73}"/>
              </a:ext>
            </a:extLst>
          </p:cNvPr>
          <p:cNvGrpSpPr/>
          <p:nvPr/>
        </p:nvGrpSpPr>
        <p:grpSpPr>
          <a:xfrm>
            <a:off x="1161681" y="1123950"/>
            <a:ext cx="4645962" cy="4610100"/>
            <a:chOff x="4662487" y="1066801"/>
            <a:chExt cx="3290888" cy="326548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61382043-3EA4-40ED-8D35-69C05F1A1EA7}"/>
                </a:ext>
              </a:extLst>
            </p:cNvPr>
            <p:cNvGrpSpPr/>
            <p:nvPr/>
          </p:nvGrpSpPr>
          <p:grpSpPr>
            <a:xfrm>
              <a:off x="4662487" y="1066801"/>
              <a:ext cx="3290888" cy="3265486"/>
              <a:chOff x="4610100" y="1277939"/>
              <a:chExt cx="3290888" cy="326548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9EEF64F3-69E2-4994-9B40-2EF24155CC28}"/>
                  </a:ext>
                </a:extLst>
              </p:cNvPr>
              <p:cNvSpPr/>
              <p:nvPr/>
            </p:nvSpPr>
            <p:spPr>
              <a:xfrm>
                <a:off x="4610100" y="1277939"/>
                <a:ext cx="3290888" cy="3265486"/>
              </a:xfrm>
              <a:prstGeom prst="ellipse">
                <a:avLst/>
              </a:prstGeom>
              <a:solidFill>
                <a:schemeClr val="accent2">
                  <a:lumMod val="50000"/>
                  <a:alpha val="7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89536EF-30D9-4014-8D68-6BBCA121F4C6}"/>
                  </a:ext>
                </a:extLst>
              </p:cNvPr>
              <p:cNvSpPr txBox="1"/>
              <p:nvPr/>
            </p:nvSpPr>
            <p:spPr>
              <a:xfrm>
                <a:off x="4816392" y="2125234"/>
                <a:ext cx="2976209" cy="414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Selenium Webdriver</a:t>
                </a:r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717912-3844-45C5-959D-341999AC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74120" y="2536827"/>
              <a:ext cx="1304927" cy="1304927"/>
            </a:xfrm>
            <a:prstGeom prst="rect">
              <a:avLst/>
            </a:prstGeom>
          </p:spPr>
        </p:pic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A8BAB8F-6F6E-45EC-8652-F720233CBC0B}"/>
              </a:ext>
            </a:extLst>
          </p:cNvPr>
          <p:cNvCxnSpPr>
            <a:cxnSpLocks/>
          </p:cNvCxnSpPr>
          <p:nvPr/>
        </p:nvCxnSpPr>
        <p:spPr>
          <a:xfrm flipV="1">
            <a:off x="5581650" y="1819276"/>
            <a:ext cx="1774931" cy="657224"/>
          </a:xfrm>
          <a:prstGeom prst="line">
            <a:avLst/>
          </a:prstGeom>
          <a:ln w="44450" cap="flat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3E6EB86-0565-48FE-A3C2-2DA1AD696A21}"/>
              </a:ext>
            </a:extLst>
          </p:cNvPr>
          <p:cNvCxnSpPr>
            <a:cxnSpLocks/>
          </p:cNvCxnSpPr>
          <p:nvPr/>
        </p:nvCxnSpPr>
        <p:spPr>
          <a:xfrm>
            <a:off x="5812649" y="3429000"/>
            <a:ext cx="2401669" cy="24607"/>
          </a:xfrm>
          <a:prstGeom prst="line">
            <a:avLst/>
          </a:prstGeom>
          <a:ln w="44450" cap="flat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D7AE8F1-AA30-41A7-84F6-6F21ECF45BB7}"/>
              </a:ext>
            </a:extLst>
          </p:cNvPr>
          <p:cNvCxnSpPr>
            <a:cxnSpLocks/>
          </p:cNvCxnSpPr>
          <p:nvPr/>
        </p:nvCxnSpPr>
        <p:spPr>
          <a:xfrm>
            <a:off x="5555928" y="4477325"/>
            <a:ext cx="1781603" cy="554683"/>
          </a:xfrm>
          <a:prstGeom prst="line">
            <a:avLst/>
          </a:prstGeom>
          <a:ln w="44450" cap="flat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Folienzoom 35">
                <a:extLst>
                  <a:ext uri="{FF2B5EF4-FFF2-40B4-BE49-F238E27FC236}">
                    <a16:creationId xmlns:a16="http://schemas.microsoft.com/office/drawing/2014/main" id="{9B701D3D-66CE-4242-AF35-7D2192CA94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7797"/>
                  </p:ext>
                </p:extLst>
              </p:nvPr>
            </p:nvGraphicFramePr>
            <p:xfrm>
              <a:off x="7818580" y="345531"/>
              <a:ext cx="1947644" cy="1929665"/>
            </p:xfrm>
            <a:graphic>
              <a:graphicData uri="http://schemas.microsoft.com/office/powerpoint/2016/slidezoom">
                <pslz:sldZm>
                  <pslz:sldZmObj sldId="259" cId="3284308172">
                    <pslz:zmPr id="{0F8ECB42-E61A-4D1E-98C2-AE632372C9EF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7644" cy="19296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Folienzoom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B701D3D-66CE-4242-AF35-7D2192CA9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8580" y="345531"/>
                <a:ext cx="1947644" cy="19296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Folienzoom 37">
                <a:extLst>
                  <a:ext uri="{FF2B5EF4-FFF2-40B4-BE49-F238E27FC236}">
                    <a16:creationId xmlns:a16="http://schemas.microsoft.com/office/drawing/2014/main" id="{FF942BFE-B099-4BFD-ACA0-DECCD59881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1380800"/>
                  </p:ext>
                </p:extLst>
              </p:nvPr>
            </p:nvGraphicFramePr>
            <p:xfrm>
              <a:off x="9210461" y="2156027"/>
              <a:ext cx="2563732" cy="2321298"/>
            </p:xfrm>
            <a:graphic>
              <a:graphicData uri="http://schemas.microsoft.com/office/powerpoint/2016/slidezoom">
                <pslz:sldZm>
                  <pslz:sldZmObj sldId="260" cId="437275883">
                    <pslz:zmPr id="{9FBC93EE-01D5-4C8F-A8CE-FE0ED87EFD8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3732" cy="23212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Folienzoom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942BFE-B099-4BFD-ACA0-DECCD5988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0461" y="2156027"/>
                <a:ext cx="2563732" cy="23212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Folienzoom 39">
                <a:extLst>
                  <a:ext uri="{FF2B5EF4-FFF2-40B4-BE49-F238E27FC236}">
                    <a16:creationId xmlns:a16="http://schemas.microsoft.com/office/drawing/2014/main" id="{C64EBBB2-36DD-498B-A29F-300A1989B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6392488"/>
                  </p:ext>
                </p:extLst>
              </p:nvPr>
            </p:nvGraphicFramePr>
            <p:xfrm>
              <a:off x="7821548" y="4355112"/>
              <a:ext cx="1944676" cy="1932709"/>
            </p:xfrm>
            <a:graphic>
              <a:graphicData uri="http://schemas.microsoft.com/office/powerpoint/2016/slidezoom">
                <pslz:sldZm>
                  <pslz:sldZmObj sldId="261" cId="2037748218">
                    <pslz:zmPr id="{CFCBE2CE-3C08-4BBE-A277-C8A91AC0D4E9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4676" cy="19327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Folienzoom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64EBBB2-36DD-498B-A29F-300A1989B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548" y="4355112"/>
                <a:ext cx="1944676" cy="19327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42" name="Grafik 4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38E030E-8D53-40A6-9822-671027A17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" y="0"/>
            <a:ext cx="829574" cy="8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EFA81CF-64AD-4332-96F8-21D55528EAF7}"/>
              </a:ext>
            </a:extLst>
          </p:cNvPr>
          <p:cNvSpPr txBox="1"/>
          <p:nvPr/>
        </p:nvSpPr>
        <p:spPr>
          <a:xfrm>
            <a:off x="627532" y="1243786"/>
            <a:ext cx="598281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u="heavy" dirty="0" err="1">
                <a:solidFill>
                  <a:schemeClr val="bg1"/>
                </a:solidFill>
                <a:latin typeface="Source Sans Pro Black" panose="020B0604020202020204" pitchFamily="34" charset="0"/>
              </a:rPr>
              <a:t>Wait</a:t>
            </a:r>
            <a:endParaRPr lang="de-AT" sz="5400" u="heavy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Warten bis Element im DOM geladen 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Java-Selenium schneller als Browser</a:t>
            </a:r>
          </a:p>
          <a:p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5D1CDD-BCF3-4CAD-9E7D-8844229E23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599" y="2552700"/>
            <a:ext cx="2257426" cy="22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EFA81CF-64AD-4332-96F8-21D55528EAF7}"/>
              </a:ext>
            </a:extLst>
          </p:cNvPr>
          <p:cNvSpPr txBox="1"/>
          <p:nvPr/>
        </p:nvSpPr>
        <p:spPr>
          <a:xfrm>
            <a:off x="665632" y="1982450"/>
            <a:ext cx="5982818" cy="2893100"/>
          </a:xfrm>
          <a:prstGeom prst="rect">
            <a:avLst/>
          </a:prstGeom>
          <a:noFill/>
          <a:effectLst>
            <a:glow rad="127000">
              <a:schemeClr val="accent3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5400" u="heavy" dirty="0">
                <a:solidFill>
                  <a:schemeClr val="bg1"/>
                </a:solidFill>
                <a:latin typeface="Source Sans Pro Black" panose="020B0604020202020204" pitchFamily="34" charset="0"/>
              </a:rPr>
              <a:t>Selektoren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Viele Arten von Selektoren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 err="1">
                <a:solidFill>
                  <a:schemeClr val="bg1"/>
                </a:solidFill>
                <a:latin typeface="Source Sans Pro Black" panose="020B0604020202020204" pitchFamily="34" charset="0"/>
              </a:rPr>
              <a:t>XPath</a:t>
            </a: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 am wichtigsten</a:t>
            </a:r>
          </a:p>
          <a:p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EF7DD2-A535-4624-8FCE-A2F7319EB35E}"/>
              </a:ext>
            </a:extLst>
          </p:cNvPr>
          <p:cNvSpPr txBox="1"/>
          <p:nvPr/>
        </p:nvSpPr>
        <p:spPr>
          <a:xfrm>
            <a:off x="1143000" y="4440794"/>
            <a:ext cx="2743199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AT" dirty="0"/>
              <a:t>//</a:t>
            </a:r>
            <a:r>
              <a:rPr lang="de-AT" dirty="0" err="1"/>
              <a:t>input</a:t>
            </a:r>
            <a:r>
              <a:rPr lang="de-AT" dirty="0"/>
              <a:t>[@</a:t>
            </a:r>
            <a:r>
              <a:rPr lang="de-AT" dirty="0" err="1"/>
              <a:t>class</a:t>
            </a:r>
            <a:r>
              <a:rPr lang="de-AT" dirty="0"/>
              <a:t>=‘</a:t>
            </a:r>
            <a:r>
              <a:rPr lang="de-AT" dirty="0" err="1"/>
              <a:t>gLFyf</a:t>
            </a:r>
            <a:r>
              <a:rPr lang="de-AT" dirty="0"/>
              <a:t> </a:t>
            </a:r>
            <a:r>
              <a:rPr lang="de-AT" dirty="0" err="1"/>
              <a:t>gsfi</a:t>
            </a:r>
            <a:r>
              <a:rPr lang="de-AT" dirty="0"/>
              <a:t>‘]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70FC4A-5B92-417E-9559-84D11DD4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176" y="2686049"/>
            <a:ext cx="2343149" cy="2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EFA81CF-64AD-4332-96F8-21D55528EAF7}"/>
              </a:ext>
            </a:extLst>
          </p:cNvPr>
          <p:cNvSpPr txBox="1"/>
          <p:nvPr/>
        </p:nvSpPr>
        <p:spPr>
          <a:xfrm>
            <a:off x="627531" y="1243786"/>
            <a:ext cx="762873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u="heavy" dirty="0">
                <a:solidFill>
                  <a:schemeClr val="bg1"/>
                </a:solidFill>
                <a:latin typeface="Source Sans Pro Black" panose="020B0604020202020204" pitchFamily="34" charset="0"/>
              </a:rPr>
              <a:t>POM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Page </a:t>
            </a:r>
            <a:r>
              <a:rPr lang="de-AT" sz="3200" dirty="0" err="1">
                <a:solidFill>
                  <a:schemeClr val="bg1"/>
                </a:solidFill>
                <a:latin typeface="Source Sans Pro Black" panose="020B0604020202020204" pitchFamily="34" charset="0"/>
              </a:rPr>
              <a:t>Object</a:t>
            </a: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 Model - Designpattern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Seite im Browser </a:t>
            </a: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  <a:sym typeface="Wingdings" panose="05000000000000000000" pitchFamily="2" charset="2"/>
              </a:rPr>
              <a:t> Klasse in Java-Selenium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  <a:sym typeface="Wingdings" panose="05000000000000000000" pitchFamily="2" charset="2"/>
              </a:rPr>
              <a:t>Funktionen auf der Seite Methoden in Klassen</a:t>
            </a: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0433784-8415-493A-8FED-C0CA1F6D415E}"/>
              </a:ext>
            </a:extLst>
          </p:cNvPr>
          <p:cNvGrpSpPr/>
          <p:nvPr/>
        </p:nvGrpSpPr>
        <p:grpSpPr>
          <a:xfrm>
            <a:off x="9222247" y="3766945"/>
            <a:ext cx="752475" cy="1062230"/>
            <a:chOff x="9117472" y="3147820"/>
            <a:chExt cx="752475" cy="1062230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680A1F70-20B9-4AE8-B2E3-4A33FFA2830C}"/>
                </a:ext>
              </a:extLst>
            </p:cNvPr>
            <p:cNvGrpSpPr/>
            <p:nvPr/>
          </p:nvGrpSpPr>
          <p:grpSpPr>
            <a:xfrm>
              <a:off x="9117472" y="3147820"/>
              <a:ext cx="752475" cy="1062230"/>
              <a:chOff x="8965072" y="3624070"/>
              <a:chExt cx="752475" cy="1062230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F70236E-F70A-4DCA-9B1A-7C686AD08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4667" y="4492625"/>
                <a:ext cx="17526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id="{7A953A72-CAAF-4A5E-B912-595A882823F7}"/>
                  </a:ext>
                </a:extLst>
              </p:cNvPr>
              <p:cNvGrpSpPr/>
              <p:nvPr/>
            </p:nvGrpSpPr>
            <p:grpSpPr>
              <a:xfrm>
                <a:off x="8965072" y="3624070"/>
                <a:ext cx="752475" cy="1062230"/>
                <a:chOff x="8965072" y="3624070"/>
                <a:chExt cx="752475" cy="1062230"/>
              </a:xfrm>
            </p:grpSpPr>
            <p:cxnSp>
              <p:nvCxnSpPr>
                <p:cNvPr id="7" name="Gerader Verbinder 6">
                  <a:extLst>
                    <a:ext uri="{FF2B5EF4-FFF2-40B4-BE49-F238E27FC236}">
                      <a16:creationId xmlns:a16="http://schemas.microsoft.com/office/drawing/2014/main" id="{E975C7DA-CB54-4336-AD69-003700D3A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65072" y="3624070"/>
                  <a:ext cx="0" cy="106223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4B5CADC9-A018-4E40-975C-3DC248E1C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2450" y="3624070"/>
                  <a:ext cx="0" cy="89078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C0C5C359-7B73-46C6-8EE0-1447AC524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5073" y="4653915"/>
                  <a:ext cx="598027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FB606F07-569D-42A3-A603-E9844E095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65073" y="3651250"/>
                  <a:ext cx="752474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r Verbinder 13">
                  <a:extLst>
                    <a:ext uri="{FF2B5EF4-FFF2-40B4-BE49-F238E27FC236}">
                      <a16:creationId xmlns:a16="http://schemas.microsoft.com/office/drawing/2014/main" id="{46F09E3A-AAF5-40C5-AD01-FC3D4340D0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34667" y="4464050"/>
                  <a:ext cx="1" cy="19939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E09C8A57-486C-4DCD-84B6-7D8A521C7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2286" y="4492625"/>
                  <a:ext cx="167642" cy="170816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23486B1-E620-4833-AA5F-45A015C831BF}"/>
                </a:ext>
              </a:extLst>
            </p:cNvPr>
            <p:cNvSpPr txBox="1"/>
            <p:nvPr/>
          </p:nvSpPr>
          <p:spPr>
            <a:xfrm>
              <a:off x="9169399" y="3263900"/>
              <a:ext cx="677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>
                  <a:solidFill>
                    <a:schemeClr val="bg1"/>
                  </a:solidFill>
                </a:rPr>
                <a:t>Class</a:t>
              </a:r>
            </a:p>
          </p:txBody>
        </p:sp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523A9C7B-832F-483C-949C-8F7A7A88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3648" y="1854201"/>
            <a:ext cx="1209674" cy="1209674"/>
          </a:xfrm>
          <a:prstGeom prst="rect">
            <a:avLst/>
          </a:prstGeom>
        </p:spPr>
      </p:pic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A61EE16-9ECC-4B56-A0E3-686DE7EC8847}"/>
              </a:ext>
            </a:extLst>
          </p:cNvPr>
          <p:cNvCxnSpPr>
            <a:cxnSpLocks/>
          </p:cNvCxnSpPr>
          <p:nvPr/>
        </p:nvCxnSpPr>
        <p:spPr>
          <a:xfrm>
            <a:off x="9598485" y="3101975"/>
            <a:ext cx="0" cy="5937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4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EFA81CF-64AD-4332-96F8-21D55528EAF7}"/>
              </a:ext>
            </a:extLst>
          </p:cNvPr>
          <p:cNvSpPr txBox="1"/>
          <p:nvPr/>
        </p:nvSpPr>
        <p:spPr>
          <a:xfrm>
            <a:off x="619917" y="1736229"/>
            <a:ext cx="864663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u="heavy" dirty="0" err="1">
                <a:solidFill>
                  <a:schemeClr val="bg1"/>
                </a:solidFill>
                <a:latin typeface="Source Sans Pro Black" panose="020B0604020202020204" pitchFamily="34" charset="0"/>
              </a:rPr>
              <a:t>Protractor</a:t>
            </a:r>
            <a:endParaRPr lang="de-AT" sz="5400" u="heavy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Spezialisiert auf Angular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Man erspart sich das </a:t>
            </a:r>
            <a:r>
              <a:rPr lang="de-AT" sz="3200" dirty="0" err="1">
                <a:solidFill>
                  <a:schemeClr val="bg1"/>
                </a:solidFill>
                <a:latin typeface="Source Sans Pro Black" panose="020B0604020202020204" pitchFamily="34" charset="0"/>
              </a:rPr>
              <a:t>Wait</a:t>
            </a:r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Verwendung von Selenium wird empfohlen</a:t>
            </a:r>
          </a:p>
          <a:p>
            <a:endParaRPr lang="de-AT" sz="3200" dirty="0">
              <a:solidFill>
                <a:schemeClr val="bg1"/>
              </a:solidFill>
              <a:latin typeface="Source Sans Pro Black" panose="020B0604020202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B049486-68E0-4666-B949-4B04BE8854FD}"/>
              </a:ext>
            </a:extLst>
          </p:cNvPr>
          <p:cNvGrpSpPr/>
          <p:nvPr/>
        </p:nvGrpSpPr>
        <p:grpSpPr>
          <a:xfrm>
            <a:off x="9746123" y="1941513"/>
            <a:ext cx="1209674" cy="2974974"/>
            <a:chOff x="8993648" y="1854201"/>
            <a:chExt cx="1209674" cy="297497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80433784-8415-493A-8FED-C0CA1F6D415E}"/>
                </a:ext>
              </a:extLst>
            </p:cNvPr>
            <p:cNvGrpSpPr/>
            <p:nvPr/>
          </p:nvGrpSpPr>
          <p:grpSpPr>
            <a:xfrm>
              <a:off x="9222247" y="3766945"/>
              <a:ext cx="752475" cy="1062230"/>
              <a:chOff x="9117472" y="3147820"/>
              <a:chExt cx="752475" cy="1062230"/>
            </a:xfrm>
          </p:grpSpPr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680A1F70-20B9-4AE8-B2E3-4A33FFA2830C}"/>
                  </a:ext>
                </a:extLst>
              </p:cNvPr>
              <p:cNvGrpSpPr/>
              <p:nvPr/>
            </p:nvGrpSpPr>
            <p:grpSpPr>
              <a:xfrm>
                <a:off x="9117472" y="3147820"/>
                <a:ext cx="752475" cy="1062230"/>
                <a:chOff x="8965072" y="3624070"/>
                <a:chExt cx="752475" cy="1062230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BF70236E-F70A-4DCA-9B1A-7C686AD08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4667" y="4492625"/>
                  <a:ext cx="175261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7A953A72-CAAF-4A5E-B912-595A882823F7}"/>
                    </a:ext>
                  </a:extLst>
                </p:cNvPr>
                <p:cNvGrpSpPr/>
                <p:nvPr/>
              </p:nvGrpSpPr>
              <p:grpSpPr>
                <a:xfrm>
                  <a:off x="8965072" y="3624070"/>
                  <a:ext cx="752475" cy="1062230"/>
                  <a:chOff x="8965072" y="3624070"/>
                  <a:chExt cx="752475" cy="1062230"/>
                </a:xfrm>
              </p:grpSpPr>
              <p:cxnSp>
                <p:nvCxnSpPr>
                  <p:cNvPr id="7" name="Gerader Verbinder 6">
                    <a:extLst>
                      <a:ext uri="{FF2B5EF4-FFF2-40B4-BE49-F238E27FC236}">
                        <a16:creationId xmlns:a16="http://schemas.microsoft.com/office/drawing/2014/main" id="{E975C7DA-CB54-4336-AD69-003700D3AA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65072" y="3624070"/>
                    <a:ext cx="0" cy="106223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Gerader Verbinder 8">
                    <a:extLst>
                      <a:ext uri="{FF2B5EF4-FFF2-40B4-BE49-F238E27FC236}">
                        <a16:creationId xmlns:a16="http://schemas.microsoft.com/office/drawing/2014/main" id="{4B5CADC9-A018-4E40-975C-3DC248E1C8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02450" y="3624070"/>
                    <a:ext cx="0" cy="89078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Gerader Verbinder 9">
                    <a:extLst>
                      <a:ext uri="{FF2B5EF4-FFF2-40B4-BE49-F238E27FC236}">
                        <a16:creationId xmlns:a16="http://schemas.microsoft.com/office/drawing/2014/main" id="{C0C5C359-7B73-46C6-8EE0-1447AC5247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5073" y="4653915"/>
                    <a:ext cx="598027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Gerader Verbinder 12">
                    <a:extLst>
                      <a:ext uri="{FF2B5EF4-FFF2-40B4-BE49-F238E27FC236}">
                        <a16:creationId xmlns:a16="http://schemas.microsoft.com/office/drawing/2014/main" id="{FB606F07-569D-42A3-A603-E9844E095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5073" y="3651250"/>
                    <a:ext cx="752474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Gerader Verbinder 13">
                    <a:extLst>
                      <a:ext uri="{FF2B5EF4-FFF2-40B4-BE49-F238E27FC236}">
                        <a16:creationId xmlns:a16="http://schemas.microsoft.com/office/drawing/2014/main" id="{46F09E3A-AAF5-40C5-AD01-FC3D4340D0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534667" y="4464050"/>
                    <a:ext cx="1" cy="19939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r Verbinder 25">
                    <a:extLst>
                      <a:ext uri="{FF2B5EF4-FFF2-40B4-BE49-F238E27FC236}">
                        <a16:creationId xmlns:a16="http://schemas.microsoft.com/office/drawing/2014/main" id="{E09C8A57-486C-4DCD-84B6-7D8A521C7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542286" y="4492625"/>
                    <a:ext cx="167642" cy="170816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E23486B1-E620-4833-AA5F-45A015C831BF}"/>
                  </a:ext>
                </a:extLst>
              </p:cNvPr>
              <p:cNvSpPr txBox="1"/>
              <p:nvPr/>
            </p:nvSpPr>
            <p:spPr>
              <a:xfrm>
                <a:off x="9169399" y="3263900"/>
                <a:ext cx="677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>
                    <a:solidFill>
                      <a:schemeClr val="bg1"/>
                    </a:solidFill>
                  </a:rPr>
                  <a:t>Class</a:t>
                </a:r>
              </a:p>
            </p:txBody>
          </p:sp>
        </p:grp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523A9C7B-832F-483C-949C-8F7A7A88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93648" y="1854201"/>
              <a:ext cx="1209674" cy="1209674"/>
            </a:xfrm>
            <a:prstGeom prst="rect">
              <a:avLst/>
            </a:prstGeom>
          </p:spPr>
        </p:pic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A61EE16-9ECC-4B56-A0E3-686DE7EC884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485" y="3101975"/>
              <a:ext cx="0" cy="59372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328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3600880" y="2644170"/>
            <a:ext cx="499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Danke für Ihre Aufmerksamkeit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1CA014B-43C7-4571-B79D-6248FB51702B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</p:spTree>
    <p:extLst>
      <p:ext uri="{BB962C8B-B14F-4D97-AF65-F5344CB8AC3E}">
        <p14:creationId xmlns:p14="http://schemas.microsoft.com/office/powerpoint/2010/main" val="11424050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Breitbild</PresentationFormat>
  <Paragraphs>52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Source Sans Pro Black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Administrator Deicker</dc:creator>
  <cp:lastModifiedBy>Administrator Deicker</cp:lastModifiedBy>
  <cp:revision>64</cp:revision>
  <dcterms:created xsi:type="dcterms:W3CDTF">2019-11-13T18:55:16Z</dcterms:created>
  <dcterms:modified xsi:type="dcterms:W3CDTF">2019-11-14T12:52:38Z</dcterms:modified>
</cp:coreProperties>
</file>